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2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61" r:id="rId28"/>
    <p:sldId id="355" r:id="rId29"/>
    <p:sldId id="356" r:id="rId30"/>
    <p:sldId id="357" r:id="rId31"/>
    <p:sldId id="358" r:id="rId32"/>
    <p:sldId id="359" r:id="rId33"/>
    <p:sldId id="360" r:id="rId34"/>
    <p:sldId id="284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33CC"/>
    <a:srgbClr val="993300"/>
    <a:srgbClr val="990099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GINEER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GINEER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Volum</c:v>
                </c:pt>
              </c:strCache>
            </c:strRef>
          </c:tx>
          <c:cat>
            <c:strRef>
              <c:f>Sheet3!$A$3:$A$9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Sheet3!$B$3:$B$9</c:f>
              <c:numCache>
                <c:formatCode>General</c:formatCode>
                <c:ptCount val="7"/>
                <c:pt idx="0">
                  <c:v>24000</c:v>
                </c:pt>
                <c:pt idx="1">
                  <c:v>22500</c:v>
                </c:pt>
                <c:pt idx="2">
                  <c:v>23000</c:v>
                </c:pt>
                <c:pt idx="3">
                  <c:v>21000</c:v>
                </c:pt>
                <c:pt idx="4">
                  <c:v>19500</c:v>
                </c:pt>
                <c:pt idx="5">
                  <c:v>12000</c:v>
                </c:pt>
                <c:pt idx="6">
                  <c:v>16000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699440"/>
        <c:axId val="296748808"/>
      </c:areaChart>
      <c:catAx>
        <c:axId val="29569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748808"/>
        <c:crosses val="autoZero"/>
        <c:auto val="1"/>
        <c:lblAlgn val="ctr"/>
        <c:lblOffset val="100"/>
        <c:tickLblSkip val="1"/>
        <c:noMultiLvlLbl val="0"/>
      </c:catAx>
      <c:valAx>
        <c:axId val="296748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Traffic Volume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189134587343248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5699440"/>
        <c:crossesAt val="1"/>
        <c:crossBetween val="midCat"/>
      </c:valAx>
      <c:spPr>
        <a:ln>
          <a:solidFill>
            <a:srgbClr val="3333CC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Vrinda" pitchFamily="34" charset="0"/>
          <a:cs typeface="Vrinda" pitchFamily="34" charset="0"/>
        </a:defRPr>
      </a:pPr>
      <a:endParaRPr lang="ar-IQ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strRef>
              <c:f>Sheet3!$A$11:$A$22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Sheet3!$B$11:$B$22</c:f>
              <c:numCache>
                <c:formatCode>General</c:formatCode>
                <c:ptCount val="12"/>
                <c:pt idx="0">
                  <c:v>22500</c:v>
                </c:pt>
                <c:pt idx="1">
                  <c:v>24000</c:v>
                </c:pt>
                <c:pt idx="2">
                  <c:v>25600</c:v>
                </c:pt>
                <c:pt idx="3">
                  <c:v>25000</c:v>
                </c:pt>
                <c:pt idx="4">
                  <c:v>24600</c:v>
                </c:pt>
                <c:pt idx="5">
                  <c:v>22000</c:v>
                </c:pt>
                <c:pt idx="6">
                  <c:v>19000</c:v>
                </c:pt>
                <c:pt idx="7">
                  <c:v>20000</c:v>
                </c:pt>
                <c:pt idx="8">
                  <c:v>24000</c:v>
                </c:pt>
                <c:pt idx="9">
                  <c:v>25600</c:v>
                </c:pt>
                <c:pt idx="10">
                  <c:v>25000</c:v>
                </c:pt>
                <c:pt idx="11">
                  <c:v>25500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824864"/>
        <c:axId val="296825248"/>
      </c:areaChart>
      <c:catAx>
        <c:axId val="29682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825248"/>
        <c:crosses val="autoZero"/>
        <c:auto val="1"/>
        <c:lblAlgn val="ctr"/>
        <c:lblOffset val="100"/>
        <c:noMultiLvlLbl val="0"/>
      </c:catAx>
      <c:valAx>
        <c:axId val="29682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Monthly Average Daily Traffic Volume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8.76060804899387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6824864"/>
        <c:crosses val="autoZero"/>
        <c:crossBetween val="midCat"/>
      </c:valAx>
      <c:spPr>
        <a:ln>
          <a:solidFill>
            <a:srgbClr val="00B05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Vrinda" pitchFamily="34" charset="0"/>
          <a:cs typeface="Vrinda" pitchFamily="34" charset="0"/>
        </a:defRPr>
      </a:pPr>
      <a:endParaRPr lang="ar-IQ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ENGINEER\Desktop\002170196e1c0f08958a42.jpg"/>
          <p:cNvPicPr>
            <a:picLocks noChangeAspect="1" noChangeArrowheads="1"/>
          </p:cNvPicPr>
          <p:nvPr/>
        </p:nvPicPr>
        <p:blipFill>
          <a:blip r:embed="rId2" cstate="print">
            <a:lum bright="51000"/>
          </a:blip>
          <a:srcRect t="7317" b="21951"/>
          <a:stretch>
            <a:fillRect/>
          </a:stretch>
        </p:blipFill>
        <p:spPr bwMode="auto">
          <a:xfrm>
            <a:off x="539552" y="188639"/>
            <a:ext cx="8352928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55576" y="3111103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UI Semibold" pitchFamily="34" charset="0"/>
              </a:rPr>
              <a:t>Traffic Engineering</a:t>
            </a:r>
            <a:endParaRPr lang="ar-IQ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UI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University of </a:t>
            </a:r>
            <a:r>
              <a:rPr lang="en-US" sz="2400" b="1" dirty="0" err="1" smtClean="0">
                <a:solidFill>
                  <a:srgbClr val="FF0000"/>
                </a:solidFill>
                <a:latin typeface="Lucida Calligraphy" pitchFamily="66" charset="0"/>
              </a:rPr>
              <a:t>Diyala</a:t>
            </a:r>
            <a:endParaRPr lang="en-US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College of Engineering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Civil Engineering Department</a:t>
            </a:r>
            <a:endParaRPr lang="ar-IQ" sz="24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388075"/>
            <a:ext cx="8136904" cy="541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530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Methods of Traffic Volume Counts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1530350" algn="l"/>
              </a:tabLst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2- Automatic Counting Method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Determine of vehicle hourly patterns, daily or seasonal variations and growth trends, or annual traffic estimates. </a:t>
            </a:r>
          </a:p>
          <a:p>
            <a:pPr algn="l" rtl="0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It are usually taken in 1-hour intervals for each 24-hour period. When the counts are recorded for each 24-hour time period, the peak flow period can be identified.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محاضرات\مرحلة رابعة مرور\المصادر\صور منوعة\reccount_fig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19264"/>
            <a:ext cx="3960440" cy="29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8864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530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Methods of Traffic Volume Counts</a:t>
            </a: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1530350" algn="l"/>
              </a:tabLst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Manual Counting Method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 descr="D:\محاضرات\مرحلة رابعة مرور\المصادر\صور منوعة\image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8164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467544" y="1386836"/>
            <a:ext cx="4896544" cy="189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r"/>
              </a:tabLst>
            </a:pPr>
            <a:r>
              <a:rPr lang="en-US" sz="16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Detector (sensor):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Pneumatic tube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(road tube)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i="1" dirty="0" smtClean="0">
                <a:latin typeface="Comic Sans MS" pitchFamily="66" charset="0"/>
              </a:rPr>
              <a:t> Recording Mechanism</a:t>
            </a:r>
            <a:endParaRPr lang="en-US" sz="1600" dirty="0" smtClean="0">
              <a:latin typeface="Comic Sans MS" pitchFamily="66" charset="0"/>
            </a:endParaRPr>
          </a:p>
          <a:p>
            <a:pPr lvl="0" algn="l" rtl="0">
              <a:lnSpc>
                <a:spcPct val="150000"/>
              </a:lnSpc>
            </a:pPr>
            <a:r>
              <a:rPr lang="en-US" sz="1600" dirty="0" smtClean="0">
                <a:latin typeface="Comic Sans MS" pitchFamily="66" charset="0"/>
              </a:rPr>
              <a:t>		- Counting register</a:t>
            </a:r>
          </a:p>
          <a:p>
            <a:pPr lvl="0" algn="l" rtl="0">
              <a:lnSpc>
                <a:spcPct val="150000"/>
              </a:lnSpc>
            </a:pPr>
            <a:r>
              <a:rPr lang="en-US" sz="1600" dirty="0" smtClean="0">
                <a:latin typeface="Comic Sans MS" pitchFamily="66" charset="0"/>
              </a:rPr>
              <a:t>		- Printed output</a:t>
            </a:r>
          </a:p>
          <a:p>
            <a:pPr lvl="0" algn="l" rtl="0">
              <a:lnSpc>
                <a:spcPct val="150000"/>
              </a:lnSpc>
            </a:pPr>
            <a:r>
              <a:rPr lang="en-US" sz="1600" dirty="0" smtClean="0">
                <a:latin typeface="Comic Sans MS" pitchFamily="66" charset="0"/>
              </a:rPr>
              <a:t>		- Electronic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755576" y="116632"/>
            <a:ext cx="8064896" cy="64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Types of Traffic Volume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Average Annual Daily Traffic (AADT)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average (24-hr) volume at a given location over a full 365-days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is useful for: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a. Estimation of highway user revenues.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b. Traffic volume trends.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c. Development of hierarchical system of facilities.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 smtClean="0">
              <a:latin typeface="Comic Sans MS" pitchFamily="66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Comic Sans MS" pitchFamily="66" charset="0"/>
              <a:cs typeface="Times New Roman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- </a:t>
            </a:r>
            <a:r>
              <a:rPr lang="en-US" sz="2400" b="1" i="1" dirty="0" smtClean="0">
                <a:solidFill>
                  <a:srgbClr val="00CC00"/>
                </a:solidFill>
                <a:latin typeface="Comic Sans MS" pitchFamily="66" charset="0"/>
              </a:rPr>
              <a:t>Average Annual Weekday Traffic (AAWT)</a:t>
            </a:r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</a:rPr>
              <a:t>: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 average (24-hr) volume occurring on weekdays over a full 365-days year</a:t>
            </a: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333CC"/>
                </a:solidFill>
                <a:latin typeface="Comic Sans MS" pitchFamily="66" charset="0"/>
              </a:rPr>
              <a:t>* The weekdays are 260, considering 5-days per week.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988840"/>
            <a:ext cx="5680972" cy="6480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17204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373216"/>
            <a:ext cx="6434757" cy="648072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11560" y="916116"/>
            <a:ext cx="8208912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Average Daily Traffic (ADT)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average 24-hr volume at a given location over a defined time period less than one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is useful for: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a. Planning of highway activities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b. Measurement of current demand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c. Evaluation of existing traffic flow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smtClean="0"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Average Weekday Traffic (AWT)</a:t>
            </a:r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CC00"/>
              </a:solidFill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average 24-hr weekday volume at a given location over a defined time period less than one year</a:t>
            </a: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044" y="188640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Types of Traffic Volume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132856"/>
            <a:ext cx="5069363" cy="7200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805264"/>
            <a:ext cx="5194650" cy="72754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425" algn="l"/>
              </a:tabLst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063" y="2276872"/>
            <a:ext cx="71016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Example-1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683568" y="745213"/>
            <a:ext cx="806489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Peak Hour Volume (PHV)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Maximum number of vehicles that pass a point on a highway during a period of 60 consecutive minutes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is useful for: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a. Functional classification of highways.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b. Design of geometric characteristics.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c. Capacity analysis.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d. Traffic operational plans.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e. Parking regulations.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1044" y="188640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Types of Traffic Volume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Picture 3" descr="http://ops.fhwa.dot.gov/freewaymgmt/publications/documents/nrpc0610/workshop_materials/hov_to_hot/images/tabltp_pstr2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6805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044" y="188640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Types of Traffic Volume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57" name="Rectangle 37"/>
          <p:cNvSpPr>
            <a:spLocks noChangeArrowheads="1"/>
          </p:cNvSpPr>
          <p:nvPr/>
        </p:nvSpPr>
        <p:spPr bwMode="auto">
          <a:xfrm>
            <a:off x="683568" y="879103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425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6- Design Hour Volume (DHV):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84321" name="Group 1"/>
          <p:cNvGrpSpPr>
            <a:grpSpLocks/>
          </p:cNvGrpSpPr>
          <p:nvPr/>
        </p:nvGrpSpPr>
        <p:grpSpPr bwMode="auto">
          <a:xfrm>
            <a:off x="3707904" y="2564904"/>
            <a:ext cx="5135042" cy="3959845"/>
            <a:chOff x="2239" y="8335"/>
            <a:chExt cx="6932" cy="4895"/>
          </a:xfrm>
        </p:grpSpPr>
        <p:sp>
          <p:nvSpPr>
            <p:cNvPr id="184356" name="AutoShape 36"/>
            <p:cNvSpPr>
              <a:spLocks noChangeShapeType="1"/>
            </p:cNvSpPr>
            <p:nvPr/>
          </p:nvSpPr>
          <p:spPr bwMode="auto">
            <a:xfrm>
              <a:off x="4271" y="8626"/>
              <a:ext cx="0" cy="38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184355" name="AutoShape 35"/>
            <p:cNvSpPr>
              <a:spLocks noChangeShapeType="1"/>
            </p:cNvSpPr>
            <p:nvPr/>
          </p:nvSpPr>
          <p:spPr bwMode="auto">
            <a:xfrm>
              <a:off x="4267" y="12444"/>
              <a:ext cx="49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grpSp>
          <p:nvGrpSpPr>
            <p:cNvPr id="184322" name="Group 2"/>
            <p:cNvGrpSpPr>
              <a:grpSpLocks/>
            </p:cNvGrpSpPr>
            <p:nvPr/>
          </p:nvGrpSpPr>
          <p:grpSpPr bwMode="auto">
            <a:xfrm>
              <a:off x="2239" y="8335"/>
              <a:ext cx="6848" cy="4895"/>
              <a:chOff x="2239" y="8335"/>
              <a:chExt cx="6848" cy="4895"/>
            </a:xfrm>
          </p:grpSpPr>
          <p:sp>
            <p:nvSpPr>
              <p:cNvPr id="184354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130" y="13005"/>
                <a:ext cx="1545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9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Hightest hour of year</a:t>
                </a:r>
                <a:endParaRPr lang="ar-IQ" sz="9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53" name="AutoShape 33"/>
              <p:cNvSpPr>
                <a:spLocks noChangeShapeType="1"/>
              </p:cNvSpPr>
              <p:nvPr/>
            </p:nvSpPr>
            <p:spPr bwMode="auto">
              <a:xfrm>
                <a:off x="4147" y="9037"/>
                <a:ext cx="2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52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5" y="11928"/>
                <a:ext cx="132" cy="1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5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51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2" y="10211"/>
                <a:ext cx="131" cy="1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70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50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3" y="11077"/>
                <a:ext cx="132" cy="11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15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49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3" y="11530"/>
                <a:ext cx="132" cy="11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10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48" name="AutoShape 28"/>
              <p:cNvSpPr>
                <a:spLocks noChangeShapeType="1"/>
              </p:cNvSpPr>
              <p:nvPr/>
            </p:nvSpPr>
            <p:spPr bwMode="auto">
              <a:xfrm>
                <a:off x="4186" y="12022"/>
                <a:ext cx="2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7" name="AutoShape 27"/>
              <p:cNvSpPr>
                <a:spLocks noChangeShapeType="1"/>
              </p:cNvSpPr>
              <p:nvPr/>
            </p:nvSpPr>
            <p:spPr bwMode="auto">
              <a:xfrm>
                <a:off x="4183" y="10266"/>
                <a:ext cx="2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6" name="AutoShape 26"/>
              <p:cNvSpPr>
                <a:spLocks noChangeShapeType="1"/>
              </p:cNvSpPr>
              <p:nvPr/>
            </p:nvSpPr>
            <p:spPr bwMode="auto">
              <a:xfrm>
                <a:off x="4174" y="11147"/>
                <a:ext cx="2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5" name="AutoShape 25"/>
              <p:cNvSpPr>
                <a:spLocks noChangeShapeType="1"/>
              </p:cNvSpPr>
              <p:nvPr/>
            </p:nvSpPr>
            <p:spPr bwMode="auto">
              <a:xfrm>
                <a:off x="4183" y="11584"/>
                <a:ext cx="2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4" name="AutoShape 24"/>
              <p:cNvSpPr>
                <a:spLocks noChangeShapeType="1"/>
              </p:cNvSpPr>
              <p:nvPr/>
            </p:nvSpPr>
            <p:spPr bwMode="auto">
              <a:xfrm>
                <a:off x="5484" y="11280"/>
                <a:ext cx="0" cy="1154"/>
              </a:xfrm>
              <a:prstGeom prst="straightConnector1">
                <a:avLst/>
              </a:prstGeom>
              <a:noFill/>
              <a:ln w="12700">
                <a:solidFill>
                  <a:srgbClr val="C0504D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3" name="Oval 23"/>
              <p:cNvSpPr>
                <a:spLocks noChangeArrowheads="1"/>
              </p:cNvSpPr>
              <p:nvPr/>
            </p:nvSpPr>
            <p:spPr bwMode="auto">
              <a:xfrm>
                <a:off x="4189" y="11212"/>
                <a:ext cx="150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504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42" name="AutoShape 22"/>
              <p:cNvSpPr>
                <a:spLocks noChangeShapeType="1"/>
              </p:cNvSpPr>
              <p:nvPr/>
            </p:nvSpPr>
            <p:spPr bwMode="auto">
              <a:xfrm>
                <a:off x="4265" y="11290"/>
                <a:ext cx="1219" cy="0"/>
              </a:xfrm>
              <a:prstGeom prst="straightConnector1">
                <a:avLst/>
              </a:prstGeom>
              <a:noFill/>
              <a:ln w="12700">
                <a:solidFill>
                  <a:srgbClr val="C0504D"/>
                </a:solidFill>
                <a:prstDash val="dash"/>
                <a:round/>
                <a:headEnd type="stealth" w="med" len="med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grpSp>
            <p:nvGrpSpPr>
              <p:cNvPr id="184335" name="Group 15"/>
              <p:cNvGrpSpPr>
                <a:grpSpLocks/>
              </p:cNvGrpSpPr>
              <p:nvPr/>
            </p:nvGrpSpPr>
            <p:grpSpPr bwMode="auto">
              <a:xfrm>
                <a:off x="4273" y="12325"/>
                <a:ext cx="2995" cy="223"/>
                <a:chOff x="1312" y="13962"/>
                <a:chExt cx="3785" cy="223"/>
              </a:xfrm>
            </p:grpSpPr>
            <p:sp>
              <p:nvSpPr>
                <p:cNvPr id="184341" name="AutoShape 21"/>
                <p:cNvSpPr>
                  <a:spLocks noChangeShapeType="1"/>
                </p:cNvSpPr>
                <p:nvPr/>
              </p:nvSpPr>
              <p:spPr bwMode="auto">
                <a:xfrm>
                  <a:off x="1312" y="13962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40" name="AutoShape 20"/>
                <p:cNvSpPr>
                  <a:spLocks noChangeShapeType="1"/>
                </p:cNvSpPr>
                <p:nvPr/>
              </p:nvSpPr>
              <p:spPr bwMode="auto">
                <a:xfrm>
                  <a:off x="2083" y="13977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39" name="AutoShape 19"/>
                <p:cNvSpPr>
                  <a:spLocks noChangeShapeType="1"/>
                </p:cNvSpPr>
                <p:nvPr/>
              </p:nvSpPr>
              <p:spPr bwMode="auto">
                <a:xfrm>
                  <a:off x="2841" y="13977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38" name="AutoShape 18"/>
                <p:cNvSpPr>
                  <a:spLocks noChangeShapeType="1"/>
                </p:cNvSpPr>
                <p:nvPr/>
              </p:nvSpPr>
              <p:spPr bwMode="auto">
                <a:xfrm>
                  <a:off x="3598" y="13976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37" name="AutoShape 17"/>
                <p:cNvSpPr>
                  <a:spLocks noChangeShapeType="1"/>
                </p:cNvSpPr>
                <p:nvPr/>
              </p:nvSpPr>
              <p:spPr bwMode="auto">
                <a:xfrm>
                  <a:off x="4355" y="13970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36" name="AutoShape 16"/>
                <p:cNvSpPr>
                  <a:spLocks noChangeShapeType="1"/>
                </p:cNvSpPr>
                <p:nvPr/>
              </p:nvSpPr>
              <p:spPr bwMode="auto">
                <a:xfrm>
                  <a:off x="5097" y="13976"/>
                  <a:ext cx="0" cy="2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</p:grpSp>
          <p:sp>
            <p:nvSpPr>
              <p:cNvPr id="184334" name="AutoShape 14"/>
              <p:cNvSpPr>
                <a:spLocks noChangeShapeType="1"/>
              </p:cNvSpPr>
              <p:nvPr/>
            </p:nvSpPr>
            <p:spPr bwMode="auto">
              <a:xfrm>
                <a:off x="9015" y="12362"/>
                <a:ext cx="0" cy="20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8433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8937" y="12533"/>
                <a:ext cx="150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200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3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26" y="12602"/>
                <a:ext cx="114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20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3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23" y="12602"/>
                <a:ext cx="111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30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30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14" y="12602"/>
                <a:ext cx="116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40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29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08" y="12602"/>
                <a:ext cx="123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50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2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7190" y="12592"/>
                <a:ext cx="131" cy="2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ar-IQ" sz="1000" kern="10" spc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60</a:t>
                </a:r>
                <a:endParaRPr lang="ar-IQ" sz="1000" kern="10" spc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8432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39" y="9816"/>
                <a:ext cx="1440" cy="4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900" kern="10" spc="0" dirty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% of hourly volume</a:t>
                </a:r>
              </a:p>
              <a:p>
                <a:pPr algn="ctr" rtl="0"/>
                <a:r>
                  <a:rPr lang="en-US" sz="900" kern="10" spc="0" dirty="0" smtClean="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Times New Roman"/>
                    <a:cs typeface="Times New Roman"/>
                  </a:rPr>
                  <a:t>of ADT or AADT</a:t>
                </a:r>
                <a:endParaRPr lang="ar-IQ" sz="900" kern="10" spc="0" dirty="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4323" name="Group 3"/>
              <p:cNvGrpSpPr>
                <a:grpSpLocks/>
              </p:cNvGrpSpPr>
              <p:nvPr/>
            </p:nvGrpSpPr>
            <p:grpSpPr bwMode="auto">
              <a:xfrm>
                <a:off x="4521" y="8335"/>
                <a:ext cx="4386" cy="3787"/>
                <a:chOff x="4521" y="8335"/>
                <a:chExt cx="4386" cy="3787"/>
              </a:xfrm>
            </p:grpSpPr>
            <p:sp>
              <p:nvSpPr>
                <p:cNvPr id="184326" name="Freeform 6"/>
                <p:cNvSpPr>
                  <a:spLocks/>
                </p:cNvSpPr>
                <p:nvPr/>
              </p:nvSpPr>
              <p:spPr bwMode="auto">
                <a:xfrm>
                  <a:off x="4595" y="8626"/>
                  <a:ext cx="4312" cy="3496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22" y="468"/>
                    </a:cxn>
                    <a:cxn ang="0">
                      <a:pos x="169" y="1640"/>
                    </a:cxn>
                    <a:cxn ang="0">
                      <a:pos x="888" y="2664"/>
                    </a:cxn>
                    <a:cxn ang="0">
                      <a:pos x="2595" y="3302"/>
                    </a:cxn>
                    <a:cxn ang="0">
                      <a:pos x="4312" y="3496"/>
                    </a:cxn>
                  </a:cxnLst>
                  <a:rect l="0" t="0" r="r" b="b"/>
                  <a:pathLst>
                    <a:path w="4312" h="3496">
                      <a:moveTo>
                        <a:pt x="39" y="0"/>
                      </a:moveTo>
                      <a:cubicBezTo>
                        <a:pt x="19" y="97"/>
                        <a:pt x="0" y="195"/>
                        <a:pt x="22" y="468"/>
                      </a:cubicBezTo>
                      <a:cubicBezTo>
                        <a:pt x="44" y="741"/>
                        <a:pt x="25" y="1274"/>
                        <a:pt x="169" y="1640"/>
                      </a:cubicBezTo>
                      <a:cubicBezTo>
                        <a:pt x="313" y="2006"/>
                        <a:pt x="484" y="2387"/>
                        <a:pt x="888" y="2664"/>
                      </a:cubicBezTo>
                      <a:cubicBezTo>
                        <a:pt x="1292" y="2941"/>
                        <a:pt x="2024" y="3163"/>
                        <a:pt x="2595" y="3302"/>
                      </a:cubicBezTo>
                      <a:cubicBezTo>
                        <a:pt x="3166" y="3441"/>
                        <a:pt x="3739" y="3468"/>
                        <a:pt x="4312" y="3496"/>
                      </a:cubicBezTo>
                    </a:path>
                  </a:pathLst>
                </a:custGeom>
                <a:noFill/>
                <a:ln w="15875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25" name="Rectangle 5"/>
                <p:cNvSpPr>
                  <a:spLocks noChangeArrowheads="1"/>
                </p:cNvSpPr>
                <p:nvPr/>
              </p:nvSpPr>
              <p:spPr bwMode="auto">
                <a:xfrm>
                  <a:off x="4521" y="8335"/>
                  <a:ext cx="593" cy="8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  <p:sp>
              <p:nvSpPr>
                <p:cNvPr id="184324" name="AutoShape 4"/>
                <p:cNvSpPr>
                  <a:spLocks noChangeShapeType="1"/>
                </p:cNvSpPr>
                <p:nvPr/>
              </p:nvSpPr>
              <p:spPr bwMode="auto">
                <a:xfrm flipH="1" flipV="1">
                  <a:off x="4592" y="8626"/>
                  <a:ext cx="27" cy="538"/>
                </a:xfrm>
                <a:prstGeom prst="straightConnector1">
                  <a:avLst/>
                </a:prstGeom>
                <a:noFill/>
                <a:ln w="15875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/>
                </a:p>
              </p:txBody>
            </p:sp>
          </p:grpSp>
        </p:grpSp>
      </p:grpSp>
      <p:sp>
        <p:nvSpPr>
          <p:cNvPr id="184358" name="Rectangle 38"/>
          <p:cNvSpPr>
            <a:spLocks noChangeArrowheads="1"/>
          </p:cNvSpPr>
          <p:nvPr/>
        </p:nvSpPr>
        <p:spPr bwMode="auto">
          <a:xfrm>
            <a:off x="683568" y="1282632"/>
            <a:ext cx="8064896" cy="14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4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 a representation of peak hour traffic, usually for the future, or horizon year, It is the 30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highest hourly volume of the year (abbreviated 30 HV). It is used for design purpose.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4359" name="Rectangle 39"/>
          <p:cNvSpPr>
            <a:spLocks noChangeArrowheads="1"/>
          </p:cNvSpPr>
          <p:nvPr/>
        </p:nvSpPr>
        <p:spPr bwMode="auto">
          <a:xfrm>
            <a:off x="611560" y="3259464"/>
            <a:ext cx="42484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DHV = AADT *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= ADT *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Where 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is the proportion of AADT occurring in the peak hour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(10 -17) % for two way.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(7 – 18)% for one way.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123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(0.12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(urban)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0.15 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(rural road)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496" y="188640"/>
            <a:ext cx="4076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Example-2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4" y="1644601"/>
            <a:ext cx="8071087" cy="214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83568" y="194439"/>
            <a:ext cx="799288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Peak Hour Factor (PHF)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is the ratio of the total hourly volume to the maximum 15min. rate of flow within the hour.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09800" algn="l"/>
              </a:tabLst>
            </a:pPr>
            <a:r>
              <a:rPr lang="en-US" sz="2400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Where: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09800" algn="l"/>
              </a:tabLst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V:   hourly volume (</a:t>
            </a:r>
            <a:r>
              <a:rPr lang="en-US" sz="2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vph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09800" algn="l"/>
              </a:tabLst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30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volume during the peak 15 min.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564904"/>
            <a:ext cx="4824536" cy="7200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645024"/>
            <a:ext cx="1872208" cy="751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Example-3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41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0277"/>
            <a:ext cx="71287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Traffic Studies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Volume Studies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Speed Studies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Travel Time &amp; Delay Studies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Parking Studies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Accidents Studies</a:t>
            </a:r>
            <a:endParaRPr lang="ar-IQ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1728192" y="188640"/>
            <a:ext cx="5940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Directional Distribution (D):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908720"/>
            <a:ext cx="7848872" cy="279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Although traffic flows in each direction on a highway tend to be approximately the same over 24-hour period, </a:t>
            </a: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during peak hours or on specific days there is likely to be higher percentage of traffic in one direction. </a:t>
            </a:r>
            <a:endParaRPr lang="ar-IQ" sz="2400" dirty="0" smtClean="0">
              <a:solidFill>
                <a:srgbClr val="3333CC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642" y="3212976"/>
            <a:ext cx="5292814" cy="22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89240"/>
            <a:ext cx="4022516" cy="7200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2739806" y="281554"/>
            <a:ext cx="4352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Traffic Composition:</a:t>
            </a:r>
          </a:p>
        </p:txBody>
      </p:sp>
      <p:pic>
        <p:nvPicPr>
          <p:cNvPr id="219138" name="Picture 2" descr="D:\محاضرات\مرحلة رابعة مرور\المصادر\FHWA_Classification_Chart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954339"/>
            <a:ext cx="7812360" cy="564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9792" y="251937"/>
            <a:ext cx="4352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Traffic Composition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576" y="1268760"/>
          <a:ext cx="7992888" cy="5112566"/>
        </p:xfrm>
        <a:graphic>
          <a:graphicData uri="http://schemas.openxmlformats.org/drawingml/2006/table">
            <a:tbl>
              <a:tblPr/>
              <a:tblGrid>
                <a:gridCol w="4195370"/>
                <a:gridCol w="1047610"/>
                <a:gridCol w="1302946"/>
                <a:gridCol w="1446962"/>
              </a:tblGrid>
              <a:tr h="683482"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Class of Vehicle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Terrain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1011674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Flat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Hilly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Mountains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8348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Motorcycle, Bicycle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48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Private car, Taxi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48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Pick up, Van, Bus up to 24 passenger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1.25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1.75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3.00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48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Single truck, Bus above 24 passenger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2.00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3.00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6.00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48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Truck and trailer, Heavy vehicle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3.00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5.00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10.00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Example-4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59470"/>
            <a:ext cx="8350678" cy="18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2984480" y="188640"/>
            <a:ext cx="3531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Traffic Forecast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8367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The design of new highways or of improvements to existing highways is based on the future traffic. 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 period of 15 to 20 years is widely used for design traffic</a:t>
            </a:r>
            <a:r>
              <a:rPr lang="en-US" dirty="0" smtClean="0">
                <a:solidFill>
                  <a:srgbClr val="3333CC"/>
                </a:solidFill>
              </a:rPr>
              <a:t>. </a:t>
            </a:r>
            <a:endParaRPr lang="ar-IQ" dirty="0">
              <a:solidFill>
                <a:srgbClr val="3333CC"/>
              </a:solidFill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2708920"/>
            <a:ext cx="36858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683568" y="4730368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Traffic forecast factor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Annual rate of traffic increase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= (% normal growth + % development traffic +  % generated traffic)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Traffic analysis period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Example-5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22" y="1628800"/>
            <a:ext cx="8300758" cy="348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Example-6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4118"/>
            <a:ext cx="8352928" cy="355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131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Quiz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70488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alisto MT" pitchFamily="18" charset="0"/>
              </a:rPr>
              <a:t>The following table show the results of current traffic counts for a rural highway at each </a:t>
            </a:r>
            <a:r>
              <a:rPr lang="en-US" sz="2400" b="1" dirty="0" smtClean="0">
                <a:latin typeface="Calisto MT" pitchFamily="18" charset="0"/>
              </a:rPr>
              <a:t>15 min</a:t>
            </a:r>
            <a:r>
              <a:rPr lang="en-US" sz="2400" dirty="0" smtClean="0">
                <a:latin typeface="Calisto MT" pitchFamily="18" charset="0"/>
              </a:rPr>
              <a:t>. intervals during two hrs. Calculate: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Peak hour volume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Calisto MT" pitchFamily="18" charset="0"/>
              </a:rPr>
              <a:t>Peak hour factor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Current and future design hour volume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Calisto MT" pitchFamily="18" charset="0"/>
              </a:rPr>
              <a:t>If the design life is </a:t>
            </a:r>
            <a:r>
              <a:rPr lang="en-US" sz="2400" b="1" dirty="0" smtClean="0">
                <a:solidFill>
                  <a:srgbClr val="00B050"/>
                </a:solidFill>
                <a:latin typeface="Calisto MT" pitchFamily="18" charset="0"/>
              </a:rPr>
              <a:t>25 years </a:t>
            </a:r>
            <a:r>
              <a:rPr lang="en-US" sz="2400" dirty="0" smtClean="0">
                <a:solidFill>
                  <a:srgbClr val="00B050"/>
                </a:solidFill>
                <a:latin typeface="Calisto MT" pitchFamily="18" charset="0"/>
              </a:rPr>
              <a:t>and construction time </a:t>
            </a:r>
            <a:r>
              <a:rPr lang="en-US" sz="2400" b="1" dirty="0" smtClean="0">
                <a:solidFill>
                  <a:srgbClr val="00B050"/>
                </a:solidFill>
                <a:latin typeface="Calisto MT" pitchFamily="18" charset="0"/>
              </a:rPr>
              <a:t>6 years</a:t>
            </a:r>
            <a:endParaRPr lang="ar-IQ" sz="2400" b="1" dirty="0">
              <a:solidFill>
                <a:srgbClr val="00B050"/>
              </a:solidFill>
              <a:latin typeface="Calisto MT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4910284"/>
          <a:ext cx="8136907" cy="1682496"/>
        </p:xfrm>
        <a:graphic>
          <a:graphicData uri="http://schemas.openxmlformats.org/drawingml/2006/table">
            <a:tbl>
              <a:tblPr/>
              <a:tblGrid>
                <a:gridCol w="1304475"/>
                <a:gridCol w="854054"/>
                <a:gridCol w="854054"/>
                <a:gridCol w="854054"/>
                <a:gridCol w="854054"/>
                <a:gridCol w="854054"/>
                <a:gridCol w="854054"/>
                <a:gridCol w="854054"/>
                <a:gridCol w="854054"/>
              </a:tblGrid>
              <a:tr h="4680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Time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7:00-7:15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7:15-7:30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7:30-7:45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7:45-8:00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8:00-8:15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8:15-8:30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8:30-8:45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8:45-9:00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Volume (</a:t>
                      </a:r>
                      <a:r>
                        <a:rPr lang="en-US" sz="2400" dirty="0" err="1">
                          <a:latin typeface="Times New Roman"/>
                          <a:ea typeface="Calibri"/>
                        </a:rPr>
                        <a:t>veh</a:t>
                      </a:r>
                      <a:r>
                        <a:rPr lang="en-US" sz="2400" dirty="0">
                          <a:latin typeface="Times New Roman"/>
                          <a:ea typeface="Calibri"/>
                        </a:rPr>
                        <a:t>.)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200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700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800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600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300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50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3648" y="188640"/>
            <a:ext cx="6542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Adjustment of Periodic Counts</a:t>
            </a: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611560" y="1083513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Ten-Roman"/>
                <a:cs typeface="Times New Roman" pitchFamily="18" charset="0"/>
              </a:rPr>
              <a:t>Hourly expansion factors (HEF)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3" y="1684423"/>
            <a:ext cx="5881612" cy="880481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2895327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Ten-Roman"/>
                <a:cs typeface="Times New Roman" pitchFamily="18" charset="0"/>
              </a:rPr>
              <a:t>2.Daily expansion factors (DEF)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427611"/>
            <a:ext cx="6283417" cy="86548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560" y="4725144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Ten-Roman"/>
                <a:cs typeface="Times New Roman" pitchFamily="18" charset="0"/>
              </a:rPr>
              <a:t>3.Monthly expansion factors (DEF)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373216"/>
            <a:ext cx="550199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Example-7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87624"/>
            <a:ext cx="8233416" cy="48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0229" y="-27384"/>
            <a:ext cx="8068235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Traffic Volume Studies</a:t>
            </a:r>
          </a:p>
        </p:txBody>
      </p:sp>
      <p:pic>
        <p:nvPicPr>
          <p:cNvPr id="171011" name="Picture 3" descr="D:\محاضرات\مرحلة رابعة مرور\المصادر\صور منوعة\I-80_Eastshore_F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48672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4350003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The number of vehicles that pass appoint on a highway facility during a specified time period. 15 min. ------------- 1 year.</a:t>
            </a:r>
            <a:endParaRPr lang="ar-IQ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60832" cy="49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Example-7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Example-8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29322" cy="37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280920" cy="38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883" y="260648"/>
            <a:ext cx="5371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Example-9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23585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For design of an urban road within a city. The counting of traffic was for two hours in a peak morning during Sunday in February 2014 in both directions, as shown below. The traffic components are 60% small car, 15% buses, and 25% heavy trucks. The design life of road is 15 years and expected to finish the road in 2016. If you know: the annual growth rate is 3%, the direction distribution is 40/60 %, the expansion factor of traffic are (Hourly: 36.1, 40.8 for first and second hour respectively, Daily: 6.1, Monthly: 0.8). Calculate the following: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skoola Pota" pitchFamily="34" charset="0"/>
              <a:cs typeface="Iskoola Pota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Peak hour factor and design hour volume for the data.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skoola Pota" pitchFamily="34" charset="0"/>
              <a:cs typeface="Iskoola Pota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No. of lanes required for the road, if the lane capacity is 700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pcu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/hr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skoola Pota" pitchFamily="34" charset="0"/>
              <a:cs typeface="Iskoola Pot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60" y="5157192"/>
          <a:ext cx="8136907" cy="1402080"/>
        </p:xfrm>
        <a:graphic>
          <a:graphicData uri="http://schemas.openxmlformats.org/drawingml/2006/table">
            <a:tbl>
              <a:tblPr/>
              <a:tblGrid>
                <a:gridCol w="1304475"/>
                <a:gridCol w="854054"/>
                <a:gridCol w="854054"/>
                <a:gridCol w="854054"/>
                <a:gridCol w="854054"/>
                <a:gridCol w="854054"/>
                <a:gridCol w="854054"/>
                <a:gridCol w="854054"/>
                <a:gridCol w="854054"/>
              </a:tblGrid>
              <a:tr h="4680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Time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7:00-7:15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7:15-7:30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7:30-7:45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7:45-8:00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8:00-8:15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8:15-8:30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8:30-8:45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8:45-9:00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Volume (veh.)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82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112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98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116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110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4162" marR="64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44624"/>
            <a:ext cx="1350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H.W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weddingsbydon.com/108-wedding-planner/RedRoseThankYou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708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44" y="188640"/>
            <a:ext cx="7199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Purpose of Traffic Volume Studies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58999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1. Obtain information for the seasonal and annual changes in the volume of vehicles.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</a:rPr>
              <a:t>2. Comparative economic sense when doing improving or modulating roads.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3. Design of intersections and choose the number of lanes.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</a:rPr>
              <a:t>4. Selection and design of pedestrian crossing areas.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5. Structural design of roads (tiling thickness and quality).</a:t>
            </a:r>
            <a:endParaRPr lang="ar-IQ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ps.fhwa.dot.gov/freewaymgmt/publications/documents/nrpc0610/workshop_materials/hov_to_hot/images/tabltp_pstr2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632849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07229" y="188640"/>
            <a:ext cx="4014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Traffic Fluctuation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79712" y="1772816"/>
            <a:ext cx="6408712" cy="864096"/>
            <a:chOff x="1979712" y="1772816"/>
            <a:chExt cx="6408712" cy="864096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979712" y="2636912"/>
              <a:ext cx="640871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2051720" y="1772816"/>
              <a:ext cx="201622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dirty="0" smtClean="0">
                  <a:latin typeface="Vrinda" pitchFamily="34" charset="0"/>
                  <a:cs typeface="Vrinda" pitchFamily="34" charset="0"/>
                </a:rPr>
                <a:t>Highway Capacity </a:t>
              </a:r>
              <a:endParaRPr lang="ar-IQ" b="1" dirty="0">
                <a:latin typeface="Vrinda" pitchFamily="34" charset="0"/>
              </a:endParaRPr>
            </a:p>
          </p:txBody>
        </p:sp>
        <p:cxnSp>
          <p:nvCxnSpPr>
            <p:cNvPr id="8" name="Straight Arrow Connector 7"/>
            <p:cNvCxnSpPr>
              <a:endCxn id="6" idx="2"/>
            </p:cNvCxnSpPr>
            <p:nvPr/>
          </p:nvCxnSpPr>
          <p:spPr bwMode="auto">
            <a:xfrm flipV="1">
              <a:off x="2843808" y="2142148"/>
              <a:ext cx="216024" cy="494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067944" y="1763524"/>
            <a:ext cx="4320480" cy="729372"/>
            <a:chOff x="4067944" y="1763524"/>
            <a:chExt cx="4320480" cy="729372"/>
          </a:xfrm>
        </p:grpSpPr>
        <p:sp>
          <p:nvSpPr>
            <p:cNvPr id="9" name="TextBox 8"/>
            <p:cNvSpPr txBox="1"/>
            <p:nvPr/>
          </p:nvSpPr>
          <p:spPr>
            <a:xfrm>
              <a:off x="6156176" y="1763524"/>
              <a:ext cx="223224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rgbClr val="3333CC"/>
                  </a:solidFill>
                  <a:latin typeface="Vrinda" pitchFamily="34" charset="0"/>
                  <a:cs typeface="Vrinda" pitchFamily="34" charset="0"/>
                </a:rPr>
                <a:t>Highway Congested </a:t>
              </a:r>
              <a:endParaRPr lang="ar-IQ" b="1" dirty="0">
                <a:solidFill>
                  <a:srgbClr val="3333CC"/>
                </a:solidFill>
                <a:latin typeface="Vrinda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067944" y="2132856"/>
              <a:ext cx="2088232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0099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156176" y="2132856"/>
              <a:ext cx="360040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0099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431" y="262389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Traffic Fluctuation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11560" y="188640"/>
          <a:ext cx="502666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851920" y="3356992"/>
          <a:ext cx="4961580" cy="310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611560" y="343109"/>
            <a:ext cx="81369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530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Methods of Traffic Volume Counts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1530350" algn="l"/>
              </a:tabLst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Manual Counting Method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1530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Use filed personnel to count and classify traffic flowing past a fixed point.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1530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Determine of vehicle classification, turning movements, direction of travel, pedestrian movements.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1530350" algn="l"/>
              </a:tabLst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used for periods of less than a day. Normal intervals for a manual count are 5, 10, or 15 minutes.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8864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530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Methods of Traffic Volume Counts</a:t>
            </a: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1530350" algn="l"/>
              </a:tabLst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Manual Counting Method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784" y="1268760"/>
            <a:ext cx="6650600" cy="252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1880" y="6165304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rinda" pitchFamily="34" charset="0"/>
                <a:cs typeface="Vrinda" pitchFamily="34" charset="0"/>
              </a:rPr>
              <a:t>Multibank hand tally counter</a:t>
            </a:r>
            <a:endParaRPr lang="ar-IQ" sz="2000" dirty="0">
              <a:latin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8864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530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Methods of Traffic Volume Counts</a:t>
            </a: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1530350" algn="l"/>
              </a:tabLst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Manual Counting Method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1556792"/>
            <a:ext cx="48101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2305</TotalTime>
  <Words>1107</Words>
  <Application>Microsoft Office PowerPoint</Application>
  <PresentationFormat>عرض على الشاشة (3:4)‏</PresentationFormat>
  <Paragraphs>210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50" baseType="lpstr">
      <vt:lpstr>Arial</vt:lpstr>
      <vt:lpstr>Calibri</vt:lpstr>
      <vt:lpstr>Calisto MT</vt:lpstr>
      <vt:lpstr>Cambria</vt:lpstr>
      <vt:lpstr>Comic Sans MS</vt:lpstr>
      <vt:lpstr>Freestyle Script</vt:lpstr>
      <vt:lpstr>Georgia</vt:lpstr>
      <vt:lpstr>Iskoola Pota</vt:lpstr>
      <vt:lpstr>Lucida Calligraphy</vt:lpstr>
      <vt:lpstr>Segoe Print</vt:lpstr>
      <vt:lpstr>Segoe UI Semibold</vt:lpstr>
      <vt:lpstr>Times New Roman</vt:lpstr>
      <vt:lpstr>TimesTen-Roman</vt:lpstr>
      <vt:lpstr>Vrinda</vt:lpstr>
      <vt:lpstr>Wingdings</vt:lpstr>
      <vt:lpstr>Notebook</vt:lpstr>
      <vt:lpstr>Traffic Engineering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dr.ali</cp:lastModifiedBy>
  <cp:revision>227</cp:revision>
  <dcterms:created xsi:type="dcterms:W3CDTF">2013-10-26T19:20:04Z</dcterms:created>
  <dcterms:modified xsi:type="dcterms:W3CDTF">2017-11-21T09:07:35Z</dcterms:modified>
</cp:coreProperties>
</file>